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16"/>
  </p:notesMasterIdLst>
  <p:sldIdLst>
    <p:sldId id="256" r:id="rId2"/>
    <p:sldId id="257" r:id="rId3"/>
    <p:sldId id="259" r:id="rId4"/>
    <p:sldId id="261" r:id="rId5"/>
    <p:sldId id="264" r:id="rId6"/>
    <p:sldId id="262" r:id="rId7"/>
    <p:sldId id="263" r:id="rId8"/>
    <p:sldId id="265" r:id="rId9"/>
    <p:sldId id="267" r:id="rId10"/>
    <p:sldId id="268" r:id="rId11"/>
    <p:sldId id="269" r:id="rId12"/>
    <p:sldId id="270" r:id="rId13"/>
    <p:sldId id="271" r:id="rId14"/>
    <p:sldId id="25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51721D-FE74-4937-AFA3-EDEA76864D15}" type="datetimeFigureOut">
              <a:rPr lang="en-US" smtClean="0"/>
              <a:t>7/25/2014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13529E-598B-4780-B315-0810095E5A43}" type="slidenum">
              <a:rPr lang="en-US" smtClean="0"/>
              <a:t>‹#›</a:t>
            </a:fld>
            <a:endParaRPr lang="en-US"/>
          </a:p>
        </p:txBody>
      </p:sp>
    </p:spTree>
    <p:extLst>
      <p:ext uri="{BB962C8B-B14F-4D97-AF65-F5344CB8AC3E}">
        <p14:creationId xmlns:p14="http://schemas.microsoft.com/office/powerpoint/2010/main" val="2518163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F13529E-598B-4780-B315-0810095E5A43}" type="slidenum">
              <a:rPr lang="en-US" smtClean="0"/>
              <a:t>1</a:t>
            </a:fld>
            <a:endParaRPr lang="en-US"/>
          </a:p>
        </p:txBody>
      </p:sp>
    </p:spTree>
    <p:extLst>
      <p:ext uri="{BB962C8B-B14F-4D97-AF65-F5344CB8AC3E}">
        <p14:creationId xmlns:p14="http://schemas.microsoft.com/office/powerpoint/2010/main" val="371933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F13529E-598B-4780-B315-0810095E5A43}" type="slidenum">
              <a:rPr lang="en-US" smtClean="0"/>
              <a:t>2</a:t>
            </a:fld>
            <a:endParaRPr lang="en-US"/>
          </a:p>
        </p:txBody>
      </p:sp>
    </p:spTree>
    <p:extLst>
      <p:ext uri="{BB962C8B-B14F-4D97-AF65-F5344CB8AC3E}">
        <p14:creationId xmlns:p14="http://schemas.microsoft.com/office/powerpoint/2010/main" val="2611490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smtClean="0"/>
              <a:t>Click to edit Master title style</a:t>
            </a:r>
            <a:endParaRPr lang="en-US" dirty="0"/>
          </a:p>
        </p:txBody>
      </p:sp>
      <p:sp>
        <p:nvSpPr>
          <p:cNvPr id="3" name="Subtitle 2"/>
          <p:cNvSpPr>
            <a:spLocks noGrp="1"/>
          </p:cNvSpPr>
          <p:nvPr>
            <p:ph type="subTitle" idx="1" hasCustomPrompt="1"/>
          </p:nvPr>
        </p:nvSpPr>
        <p:spPr>
          <a:xfrm>
            <a:off x="1100051" y="4455621"/>
            <a:ext cx="10058400" cy="1143000"/>
          </a:xfrm>
        </p:spPr>
        <p:txBody>
          <a:bodyPr lIns="91440" rIns="91440">
            <a:normAutofit/>
          </a:bodyPr>
          <a:lstStyle>
            <a:lvl1pPr marL="0" indent="0" algn="l">
              <a:buNone/>
              <a:defRPr sz="2800" cap="none"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7B3F8321-C156-4961-8963-3387FA270D11}" type="datetime1">
              <a:rPr lang="en-US" smtClean="0"/>
              <a:t>7/25/2014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5D607E-D0B0-466F-8593-A5BE1B2742E0}" type="datetime1">
              <a:rPr lang="en-US" smtClean="0"/>
              <a:t>7/25/2014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CD7074-05FA-4867-89BF-54E361F31081}" type="datetime1">
              <a:rPr lang="en-US" smtClean="0"/>
              <a:t>7/25/2014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7279" y="286603"/>
            <a:ext cx="10115203" cy="1450757"/>
          </a:xfrm>
        </p:spPr>
        <p:txBody>
          <a:bodyPr>
            <a:normAutofit/>
          </a:bodyPr>
          <a:lstStyle>
            <a:lvl1pPr>
              <a:defRPr sz="4800"/>
            </a:lvl1pPr>
          </a:lstStyle>
          <a:p>
            <a:r>
              <a:rPr lang="en-US" dirty="0" smtClean="0"/>
              <a:t>Click to edit Master title style</a:t>
            </a:r>
            <a:endParaRPr lang="en-US" dirty="0"/>
          </a:p>
        </p:txBody>
      </p:sp>
      <p:sp>
        <p:nvSpPr>
          <p:cNvPr id="3" name="Content Placeholder 2"/>
          <p:cNvSpPr>
            <a:spLocks noGrp="1"/>
          </p:cNvSpPr>
          <p:nvPr>
            <p:ph idx="1"/>
          </p:nvPr>
        </p:nvSpPr>
        <p:spPr>
          <a:xfrm>
            <a:off x="1097280" y="2039814"/>
            <a:ext cx="10115202" cy="3829279"/>
          </a:xfrm>
        </p:spPr>
        <p:txBody>
          <a:bodyPr/>
          <a:lstStyle>
            <a:lvl1pPr>
              <a:defRPr sz="3400"/>
            </a:lvl1pPr>
            <a:lvl2pPr>
              <a:defRPr sz="2400">
                <a:solidFill>
                  <a:schemeClr val="accent3">
                    <a:lumMod val="75000"/>
                  </a:schemeClr>
                </a:solidFill>
              </a:defRPr>
            </a:lvl2pPr>
            <a:lvl3pPr>
              <a:defRPr sz="2000"/>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Date Placeholder 3"/>
          <p:cNvSpPr>
            <a:spLocks noGrp="1"/>
          </p:cNvSpPr>
          <p:nvPr>
            <p:ph type="dt" sz="half" idx="10"/>
          </p:nvPr>
        </p:nvSpPr>
        <p:spPr/>
        <p:txBody>
          <a:bodyPr/>
          <a:lstStyle/>
          <a:p>
            <a:fld id="{D5D94F6D-28C8-4E33-8AA3-EF40A74D8222}" type="datetime1">
              <a:rPr lang="en-US" smtClean="0"/>
              <a:t>7/25/2014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sz="2200"/>
            </a:lvl1pPr>
          </a:lstStyle>
          <a:p>
            <a:fld id="{4CE482DC-2269-4F26-9D2A-7E44B1A4CD8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D334EF-60EA-461B-A053-0403FA19CEB6}" type="datetime1">
              <a:rPr lang="en-US" smtClean="0"/>
              <a:t>7/25/2014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197703"/>
            <a:ext cx="10058400" cy="1450757"/>
          </a:xfrm>
        </p:spPr>
        <p:txBody>
          <a:bodyPr/>
          <a:lstStyle>
            <a:lvl1pPr>
              <a:defRPr lang="en-US" dirty="0"/>
            </a:lvl1pPr>
          </a:lstStyle>
          <a:p>
            <a:r>
              <a:rPr lang="en-US" smtClean="0"/>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EC38D51-6C89-4C56-A351-FE9EED2B374A}" type="datetime1">
              <a:rPr lang="en-US" smtClean="0"/>
              <a:t>7/25/2014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2167F9F-A094-42FE-9926-F301820A79A5}" type="datetime1">
              <a:rPr lang="en-US" smtClean="0"/>
              <a:t>7/25/2014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A1A47A1-2A73-4359-86CF-D841532A0198}" type="datetime1">
              <a:rPr lang="en-US" smtClean="0"/>
              <a:t>7/25/2014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94B6061-F60C-460B-B6AC-722A8BDB3C5D}" type="datetime1">
              <a:rPr lang="en-US" smtClean="0"/>
              <a:t>7/25/2014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lvl1pPr>
              <a:defRPr sz="2200"/>
            </a:lvl1pPr>
          </a:lstStyle>
          <a:p>
            <a:fld id="{4FAB73BC-B049-4115-A692-8D63A059BFB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2600" b="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7DE8012-8B75-447F-8E54-C7ECFCB98E9D}" type="datetime1">
              <a:rPr lang="en-US" smtClean="0"/>
              <a:t>7/25/2014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ECC381-7308-4E1D-9747-A157E6AE3304}" type="datetime1">
              <a:rPr lang="en-US" smtClean="0"/>
              <a:t>7/25/2014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B507AED-9B59-4F64-810D-A41512334C6B}" type="datetime1">
              <a:rPr lang="en-US" smtClean="0"/>
              <a:t>7/25/2014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2351914"/>
            <a:ext cx="10058400" cy="2569221"/>
          </a:xfrm>
        </p:spPr>
        <p:txBody>
          <a:bodyPr/>
          <a:lstStyle/>
          <a:p>
            <a:r>
              <a:rPr lang="en-US" dirty="0" smtClean="0"/>
              <a:t>Payer User Group</a:t>
            </a:r>
            <a:endParaRPr lang="en-US" dirty="0"/>
          </a:p>
        </p:txBody>
      </p:sp>
      <p:sp>
        <p:nvSpPr>
          <p:cNvPr id="3" name="Subtitle 2"/>
          <p:cNvSpPr>
            <a:spLocks noGrp="1"/>
          </p:cNvSpPr>
          <p:nvPr>
            <p:ph type="subTitle" idx="1"/>
          </p:nvPr>
        </p:nvSpPr>
        <p:spPr>
          <a:xfrm>
            <a:off x="1097280" y="5046083"/>
            <a:ext cx="10058400" cy="1143000"/>
          </a:xfrm>
        </p:spPr>
        <p:txBody>
          <a:bodyPr/>
          <a:lstStyle/>
          <a:p>
            <a:r>
              <a:rPr lang="en-US" dirty="0" smtClean="0"/>
              <a:t>Webinar – 7/31/2014</a:t>
            </a:r>
            <a:endParaRPr lang="en-US" dirty="0"/>
          </a:p>
        </p:txBody>
      </p:sp>
      <p:pic>
        <p:nvPicPr>
          <p:cNvPr id="4" name="Picture 3"/>
          <p:cNvPicPr>
            <a:picLocks noChangeAspect="1"/>
          </p:cNvPicPr>
          <p:nvPr/>
        </p:nvPicPr>
        <p:blipFill>
          <a:blip r:embed="rId3"/>
          <a:stretch>
            <a:fillRect/>
          </a:stretch>
        </p:blipFill>
        <p:spPr>
          <a:xfrm>
            <a:off x="7477709" y="904601"/>
            <a:ext cx="3427886" cy="1031590"/>
          </a:xfrm>
          <a:prstGeom prst="rect">
            <a:avLst/>
          </a:prstGeom>
          <a:solidFill>
            <a:schemeClr val="bg1"/>
          </a:solidFill>
        </p:spPr>
      </p:pic>
      <p:sp>
        <p:nvSpPr>
          <p:cNvPr id="5" name="Rectangle 3"/>
          <p:cNvSpPr>
            <a:spLocks noChangeArrowheads="1"/>
          </p:cNvSpPr>
          <p:nvPr/>
        </p:nvSpPr>
        <p:spPr bwMode="auto">
          <a:xfrm>
            <a:off x="1097280" y="1936191"/>
            <a:ext cx="10058400" cy="415724"/>
          </a:xfrm>
          <a:prstGeom prst="rect">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3208718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 Naming</a:t>
            </a:r>
            <a:endParaRPr lang="en-US" dirty="0"/>
          </a:p>
        </p:txBody>
      </p:sp>
      <p:sp>
        <p:nvSpPr>
          <p:cNvPr id="3" name="Content Placeholder 2"/>
          <p:cNvSpPr>
            <a:spLocks noGrp="1"/>
          </p:cNvSpPr>
          <p:nvPr>
            <p:ph idx="1"/>
          </p:nvPr>
        </p:nvSpPr>
        <p:spPr/>
        <p:txBody>
          <a:bodyPr>
            <a:normAutofit fontScale="25000" lnSpcReduction="20000"/>
          </a:bodyPr>
          <a:lstStyle/>
          <a:p>
            <a:pPr lvl="1">
              <a:lnSpc>
                <a:spcPct val="110000"/>
              </a:lnSpc>
            </a:pPr>
            <a:r>
              <a:rPr lang="en-US" sz="6400" b="1" dirty="0" smtClean="0"/>
              <a:t>Payer </a:t>
            </a:r>
            <a:r>
              <a:rPr lang="en-US" sz="6400" b="1" dirty="0"/>
              <a:t>ID: </a:t>
            </a:r>
            <a:r>
              <a:rPr lang="en-US" sz="6400" dirty="0"/>
              <a:t>The Payer ID should correspond to the Payer ID in the header of the file.</a:t>
            </a:r>
          </a:p>
          <a:p>
            <a:pPr lvl="1">
              <a:lnSpc>
                <a:spcPct val="110000"/>
              </a:lnSpc>
            </a:pPr>
            <a:r>
              <a:rPr lang="en-US" sz="6400" b="1" dirty="0"/>
              <a:t>An underscore symbol</a:t>
            </a:r>
            <a:r>
              <a:rPr lang="en-US" sz="6400" dirty="0"/>
              <a:t>: “_”</a:t>
            </a:r>
          </a:p>
          <a:p>
            <a:pPr lvl="1">
              <a:lnSpc>
                <a:spcPct val="110000"/>
              </a:lnSpc>
            </a:pPr>
            <a:r>
              <a:rPr lang="en-US" sz="6400" b="1" dirty="0"/>
              <a:t>Period ending date </a:t>
            </a:r>
            <a:r>
              <a:rPr lang="en-US" sz="6400" dirty="0"/>
              <a:t>expressed as CCYYMM (four-digit calendar year and two-digit month; for example, 201403 indicates a March 2014 end date). Quarterly data submissions should use the end date for the last month of the quarter. For example, the first quarter of 2014 would use 201403.</a:t>
            </a:r>
          </a:p>
          <a:p>
            <a:pPr lvl="1">
              <a:lnSpc>
                <a:spcPct val="110000"/>
              </a:lnSpc>
            </a:pPr>
            <a:r>
              <a:rPr lang="en-US" sz="6400" b="1" dirty="0"/>
              <a:t>File type: </a:t>
            </a:r>
            <a:r>
              <a:rPr lang="en-US" sz="6400" dirty="0"/>
              <a:t>Member Eligibility (ME), Medical Claims (MC), Dental Claims (DC), Pharmacy Claims (PC).</a:t>
            </a:r>
          </a:p>
          <a:p>
            <a:pPr lvl="1">
              <a:lnSpc>
                <a:spcPct val="110000"/>
              </a:lnSpc>
            </a:pPr>
            <a:r>
              <a:rPr lang="en-US" sz="6400" b="1" dirty="0"/>
              <a:t>Sequence number: </a:t>
            </a:r>
            <a:r>
              <a:rPr lang="en-US" sz="6400" dirty="0"/>
              <a:t>This is used to differentiate files with otherwise identical file names (for example, when two medical files are submitted during the same submission period). </a:t>
            </a:r>
            <a:r>
              <a:rPr lang="en-US" sz="6400" dirty="0" smtClean="0"/>
              <a:t>The sequence number should be used to identify supplemental files. It’s </a:t>
            </a:r>
            <a:r>
              <a:rPr lang="en-US" sz="6400" dirty="0"/>
              <a:t>expressed as a two-digit number, starting with 01. You must include the leading zero. The sequence numbering starts over with each new submission period.</a:t>
            </a:r>
          </a:p>
          <a:p>
            <a:pPr lvl="1">
              <a:lnSpc>
                <a:spcPct val="110000"/>
              </a:lnSpc>
            </a:pPr>
            <a:r>
              <a:rPr lang="en-US" sz="6400" b="1" dirty="0"/>
              <a:t>Version number</a:t>
            </a:r>
            <a:r>
              <a:rPr lang="en-US" sz="6400" dirty="0"/>
              <a:t>: This is used to differentiate multiple submissions of the same </a:t>
            </a:r>
            <a:r>
              <a:rPr lang="en-US" sz="6400" dirty="0" smtClean="0"/>
              <a:t>file. The version number should be used to identify replacement files. This </a:t>
            </a:r>
            <a:r>
              <a:rPr lang="en-US" sz="6400" dirty="0"/>
              <a:t>will be important if a file needs to be resubmitted to resolve an issue such as a validation failure. The letter v should be used, followed by two digits, starting with v01. You must include the leading zero. Original submissions of all files should be labeled v01. The Portal will not accept files that have the same name as an existing file.</a:t>
            </a:r>
          </a:p>
          <a:p>
            <a:pPr lvl="1">
              <a:lnSpc>
                <a:spcPct val="110000"/>
              </a:lnSpc>
            </a:pPr>
            <a:r>
              <a:rPr lang="en-US" sz="6400" b="1" dirty="0"/>
              <a:t>File extension </a:t>
            </a:r>
            <a:r>
              <a:rPr lang="en-US" sz="6400" dirty="0"/>
              <a:t>(.zip, .7z, etc.)</a:t>
            </a:r>
          </a:p>
        </p:txBody>
      </p:sp>
      <p:sp>
        <p:nvSpPr>
          <p:cNvPr id="4" name="Slide Number Placeholder 3"/>
          <p:cNvSpPr>
            <a:spLocks noGrp="1"/>
          </p:cNvSpPr>
          <p:nvPr>
            <p:ph type="sldNum" sz="quarter" idx="12"/>
          </p:nvPr>
        </p:nvSpPr>
        <p:spPr/>
        <p:txBody>
          <a:bodyPr/>
          <a:lstStyle/>
          <a:p>
            <a:fld id="{4CE482DC-2269-4F26-9D2A-7E44B1A4CD85}" type="slidenum">
              <a:rPr lang="en-US" smtClean="0"/>
              <a:pPr/>
              <a:t>10</a:t>
            </a:fld>
            <a:endParaRPr lang="en-US" dirty="0"/>
          </a:p>
        </p:txBody>
      </p:sp>
    </p:spTree>
    <p:extLst>
      <p:ext uri="{BB962C8B-B14F-4D97-AF65-F5344CB8AC3E}">
        <p14:creationId xmlns:p14="http://schemas.microsoft.com/office/powerpoint/2010/main" val="37607653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 Naming Examples</a:t>
            </a:r>
            <a:endParaRPr lang="en-US" dirty="0"/>
          </a:p>
        </p:txBody>
      </p:sp>
      <p:sp>
        <p:nvSpPr>
          <p:cNvPr id="3" name="Content Placeholder 2"/>
          <p:cNvSpPr>
            <a:spLocks noGrp="1"/>
          </p:cNvSpPr>
          <p:nvPr>
            <p:ph idx="1"/>
          </p:nvPr>
        </p:nvSpPr>
        <p:spPr/>
        <p:txBody>
          <a:bodyPr>
            <a:normAutofit/>
          </a:bodyPr>
          <a:lstStyle/>
          <a:p>
            <a:pPr lvl="1">
              <a:lnSpc>
                <a:spcPct val="110000"/>
              </a:lnSpc>
            </a:pPr>
            <a:r>
              <a:rPr lang="en-US" sz="1400" dirty="0"/>
              <a:t>Period ending in January 2013. One dental file with no resubmissions or supplemental files:</a:t>
            </a:r>
          </a:p>
          <a:p>
            <a:pPr lvl="2">
              <a:lnSpc>
                <a:spcPct val="110000"/>
              </a:lnSpc>
            </a:pPr>
            <a:r>
              <a:rPr lang="en-US" sz="1400" dirty="0"/>
              <a:t>T0757_201301DC01v01.txt</a:t>
            </a:r>
          </a:p>
          <a:p>
            <a:pPr lvl="1">
              <a:lnSpc>
                <a:spcPct val="110000"/>
              </a:lnSpc>
            </a:pPr>
            <a:r>
              <a:rPr lang="en-US" sz="1400" dirty="0"/>
              <a:t>Period ending in January 2013. One pharmacy file with no resubmissions or supplemental files:</a:t>
            </a:r>
          </a:p>
          <a:p>
            <a:pPr lvl="2">
              <a:lnSpc>
                <a:spcPct val="110000"/>
              </a:lnSpc>
            </a:pPr>
            <a:r>
              <a:rPr lang="en-US" sz="1400" dirty="0"/>
              <a:t>T0750_201301PC01v01.txt</a:t>
            </a:r>
            <a:endParaRPr lang="en-US" sz="1400" dirty="0" smtClean="0"/>
          </a:p>
          <a:p>
            <a:pPr lvl="1">
              <a:lnSpc>
                <a:spcPct val="110000"/>
              </a:lnSpc>
            </a:pPr>
            <a:r>
              <a:rPr lang="en-US" sz="1400" dirty="0" smtClean="0"/>
              <a:t>Period </a:t>
            </a:r>
            <a:r>
              <a:rPr lang="en-US" sz="1400" dirty="0"/>
              <a:t>ending in December 2012. One eligibility file and one </a:t>
            </a:r>
            <a:r>
              <a:rPr lang="en-US" sz="1400" dirty="0" smtClean="0"/>
              <a:t>replacement </a:t>
            </a:r>
            <a:r>
              <a:rPr lang="en-US" sz="1400" dirty="0"/>
              <a:t>of the same </a:t>
            </a:r>
            <a:r>
              <a:rPr lang="en-US" sz="1400" dirty="0" smtClean="0"/>
              <a:t>file:</a:t>
            </a:r>
          </a:p>
          <a:p>
            <a:pPr lvl="2">
              <a:lnSpc>
                <a:spcPct val="110000"/>
              </a:lnSpc>
            </a:pPr>
            <a:r>
              <a:rPr lang="en-US" sz="1400" dirty="0"/>
              <a:t>C0756_201212ME01v01.txt</a:t>
            </a:r>
          </a:p>
          <a:p>
            <a:pPr lvl="2">
              <a:lnSpc>
                <a:spcPct val="110000"/>
              </a:lnSpc>
            </a:pPr>
            <a:r>
              <a:rPr lang="en-US" sz="1400" dirty="0"/>
              <a:t>C0756_201212ME01v02.txt</a:t>
            </a:r>
          </a:p>
          <a:p>
            <a:pPr lvl="1">
              <a:lnSpc>
                <a:spcPct val="110000"/>
              </a:lnSpc>
            </a:pPr>
            <a:r>
              <a:rPr lang="en-US" sz="1400" dirty="0"/>
              <a:t>Period ending in December 2012. Two medical files</a:t>
            </a:r>
            <a:r>
              <a:rPr lang="en-US" sz="1400" dirty="0" smtClean="0"/>
              <a:t>, the second is a supplemental file:</a:t>
            </a:r>
          </a:p>
          <a:p>
            <a:pPr lvl="2">
              <a:lnSpc>
                <a:spcPct val="110000"/>
              </a:lnSpc>
            </a:pPr>
            <a:r>
              <a:rPr lang="en-US" sz="1400" dirty="0" smtClean="0"/>
              <a:t>C0756A_201212MC01v01.txt</a:t>
            </a:r>
          </a:p>
          <a:p>
            <a:pPr lvl="2">
              <a:lnSpc>
                <a:spcPct val="110000"/>
              </a:lnSpc>
            </a:pPr>
            <a:r>
              <a:rPr lang="en-US" sz="1400" dirty="0" smtClean="0"/>
              <a:t>C0756A_201212MC02v01.txt</a:t>
            </a:r>
            <a:endParaRPr lang="en-US" sz="1400" dirty="0"/>
          </a:p>
        </p:txBody>
      </p:sp>
      <p:sp>
        <p:nvSpPr>
          <p:cNvPr id="4" name="Slide Number Placeholder 3"/>
          <p:cNvSpPr>
            <a:spLocks noGrp="1"/>
          </p:cNvSpPr>
          <p:nvPr>
            <p:ph type="sldNum" sz="quarter" idx="12"/>
          </p:nvPr>
        </p:nvSpPr>
        <p:spPr/>
        <p:txBody>
          <a:bodyPr/>
          <a:lstStyle/>
          <a:p>
            <a:fld id="{4CE482DC-2269-4F26-9D2A-7E44B1A4CD85}" type="slidenum">
              <a:rPr lang="en-US" smtClean="0"/>
              <a:pPr/>
              <a:t>11</a:t>
            </a:fld>
            <a:endParaRPr lang="en-US" dirty="0"/>
          </a:p>
        </p:txBody>
      </p:sp>
    </p:spTree>
    <p:extLst>
      <p:ext uri="{BB962C8B-B14F-4D97-AF65-F5344CB8AC3E}">
        <p14:creationId xmlns:p14="http://schemas.microsoft.com/office/powerpoint/2010/main" val="39838900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Exemption Request - Date Range</a:t>
            </a:r>
            <a:endParaRPr lang="en-US" dirty="0"/>
          </a:p>
        </p:txBody>
      </p:sp>
      <p:sp>
        <p:nvSpPr>
          <p:cNvPr id="3" name="Content Placeholder 2"/>
          <p:cNvSpPr>
            <a:spLocks noGrp="1"/>
          </p:cNvSpPr>
          <p:nvPr>
            <p:ph idx="1"/>
          </p:nvPr>
        </p:nvSpPr>
        <p:spPr/>
        <p:txBody>
          <a:bodyPr>
            <a:normAutofit/>
          </a:bodyPr>
          <a:lstStyle/>
          <a:p>
            <a:pPr lvl="1">
              <a:lnSpc>
                <a:spcPct val="80000"/>
              </a:lnSpc>
            </a:pPr>
            <a:r>
              <a:rPr lang="en-US" sz="2800" dirty="0"/>
              <a:t>The date range in the exemption request form now covers the data date, not the submission date. </a:t>
            </a:r>
            <a:endParaRPr lang="en-US" sz="2800" dirty="0" smtClean="0"/>
          </a:p>
          <a:p>
            <a:pPr lvl="1">
              <a:lnSpc>
                <a:spcPct val="80000"/>
              </a:lnSpc>
            </a:pPr>
            <a:r>
              <a:rPr lang="en-US" sz="2800" dirty="0"/>
              <a:t>If the correct date range is not requested, your files may remain in a failed status</a:t>
            </a:r>
            <a:r>
              <a:rPr lang="en-US" sz="2800" dirty="0" smtClean="0"/>
              <a:t>.</a:t>
            </a:r>
          </a:p>
          <a:p>
            <a:pPr lvl="1">
              <a:lnSpc>
                <a:spcPct val="80000"/>
              </a:lnSpc>
            </a:pPr>
            <a:endParaRPr lang="en-US" sz="2800" dirty="0"/>
          </a:p>
          <a:p>
            <a:pPr marL="201168" lvl="1" indent="0" algn="ctr">
              <a:lnSpc>
                <a:spcPct val="80000"/>
              </a:lnSpc>
              <a:buNone/>
            </a:pPr>
            <a:r>
              <a:rPr lang="en-US" sz="2800" i="1" dirty="0" smtClean="0">
                <a:solidFill>
                  <a:schemeClr val="tx1"/>
                </a:solidFill>
              </a:rPr>
              <a:t>For </a:t>
            </a:r>
            <a:r>
              <a:rPr lang="en-US" sz="2800" i="1" dirty="0" smtClean="0">
                <a:solidFill>
                  <a:schemeClr val="tx1"/>
                </a:solidFill>
              </a:rPr>
              <a:t>example, when </a:t>
            </a:r>
            <a:r>
              <a:rPr lang="en-US" sz="2800" i="1" dirty="0" smtClean="0">
                <a:solidFill>
                  <a:schemeClr val="tx1"/>
                </a:solidFill>
              </a:rPr>
              <a:t>an </a:t>
            </a:r>
            <a:r>
              <a:rPr lang="en-US" sz="2800" i="1" dirty="0" smtClean="0">
                <a:solidFill>
                  <a:schemeClr val="tx1"/>
                </a:solidFill>
              </a:rPr>
              <a:t>exemption request for a January MC </a:t>
            </a:r>
            <a:r>
              <a:rPr lang="en-US" sz="2800" i="1" dirty="0" smtClean="0">
                <a:solidFill>
                  <a:schemeClr val="tx1"/>
                </a:solidFill>
              </a:rPr>
              <a:t>file </a:t>
            </a:r>
            <a:r>
              <a:rPr lang="en-US" sz="2800" i="1" dirty="0" smtClean="0">
                <a:solidFill>
                  <a:schemeClr val="tx1"/>
                </a:solidFill>
              </a:rPr>
              <a:t>submitted in February is </a:t>
            </a:r>
            <a:r>
              <a:rPr lang="en-US" sz="2800" i="1" dirty="0" smtClean="0">
                <a:solidFill>
                  <a:schemeClr val="tx1"/>
                </a:solidFill>
              </a:rPr>
              <a:t>requested, </a:t>
            </a:r>
            <a:r>
              <a:rPr lang="en-US" sz="2800" i="1" dirty="0" smtClean="0">
                <a:solidFill>
                  <a:schemeClr val="tx1"/>
                </a:solidFill>
              </a:rPr>
              <a:t>a start date of January must be selected. If February is selected, then exemption will not be activated until February’s MC file is submitted.</a:t>
            </a:r>
          </a:p>
          <a:p>
            <a:endParaRPr lang="en-US" sz="2800" dirty="0"/>
          </a:p>
        </p:txBody>
      </p:sp>
      <p:sp>
        <p:nvSpPr>
          <p:cNvPr id="4" name="Slide Number Placeholder 3"/>
          <p:cNvSpPr>
            <a:spLocks noGrp="1"/>
          </p:cNvSpPr>
          <p:nvPr>
            <p:ph type="sldNum" sz="quarter" idx="12"/>
          </p:nvPr>
        </p:nvSpPr>
        <p:spPr/>
        <p:txBody>
          <a:bodyPr/>
          <a:lstStyle/>
          <a:p>
            <a:fld id="{4CE482DC-2269-4F26-9D2A-7E44B1A4CD85}" type="slidenum">
              <a:rPr lang="en-US" smtClean="0"/>
              <a:pPr/>
              <a:t>12</a:t>
            </a:fld>
            <a:endParaRPr lang="en-US" dirty="0"/>
          </a:p>
        </p:txBody>
      </p:sp>
    </p:spTree>
    <p:extLst>
      <p:ext uri="{BB962C8B-B14F-4D97-AF65-F5344CB8AC3E}">
        <p14:creationId xmlns:p14="http://schemas.microsoft.com/office/powerpoint/2010/main" val="6631602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Exemption Request - Date Range</a:t>
            </a:r>
            <a:endParaRPr lang="en-US" dirty="0"/>
          </a:p>
        </p:txBody>
      </p:sp>
      <p:sp>
        <p:nvSpPr>
          <p:cNvPr id="4" name="Slide Number Placeholder 3"/>
          <p:cNvSpPr>
            <a:spLocks noGrp="1"/>
          </p:cNvSpPr>
          <p:nvPr>
            <p:ph type="sldNum" sz="quarter" idx="12"/>
          </p:nvPr>
        </p:nvSpPr>
        <p:spPr/>
        <p:txBody>
          <a:bodyPr/>
          <a:lstStyle/>
          <a:p>
            <a:fld id="{4CE482DC-2269-4F26-9D2A-7E44B1A4CD85}" type="slidenum">
              <a:rPr lang="en-US" smtClean="0"/>
              <a:pPr/>
              <a:t>13</a:t>
            </a:fld>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27594" y="1888893"/>
            <a:ext cx="7682736" cy="4290715"/>
          </a:xfrm>
          <a:prstGeom prst="rect">
            <a:avLst/>
          </a:prstGeom>
        </p:spPr>
      </p:pic>
    </p:spTree>
    <p:extLst>
      <p:ext uri="{BB962C8B-B14F-4D97-AF65-F5344CB8AC3E}">
        <p14:creationId xmlns:p14="http://schemas.microsoft.com/office/powerpoint/2010/main" val="5415636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94359"/>
            <a:ext cx="3676919" cy="2286000"/>
          </a:xfrm>
        </p:spPr>
        <p:txBody>
          <a:bodyPr>
            <a:normAutofit/>
          </a:bodyPr>
          <a:lstStyle/>
          <a:p>
            <a:r>
              <a:rPr lang="en-US" dirty="0" smtClean="0"/>
              <a:t>Questions? </a:t>
            </a:r>
            <a:br>
              <a:rPr lang="en-US" dirty="0" smtClean="0"/>
            </a:br>
            <a:r>
              <a:rPr lang="en-US" dirty="0" smtClean="0"/>
              <a:t/>
            </a:r>
            <a:br>
              <a:rPr lang="en-US" dirty="0" smtClean="0"/>
            </a:br>
            <a:r>
              <a:rPr lang="en-US" sz="3400" dirty="0" smtClean="0"/>
              <a:t>mhdo.maine.gov</a:t>
            </a:r>
            <a:r>
              <a:rPr lang="en-US" sz="3400" b="1" dirty="0" smtClean="0"/>
              <a:t/>
            </a:r>
            <a:br>
              <a:rPr lang="en-US" sz="3400" b="1" dirty="0" smtClean="0"/>
            </a:br>
            <a:r>
              <a:rPr lang="en-US" sz="3400" dirty="0" smtClean="0"/>
              <a:t>or</a:t>
            </a:r>
            <a:endParaRPr lang="en-US" sz="3400" dirty="0"/>
          </a:p>
        </p:txBody>
      </p:sp>
      <p:pic>
        <p:nvPicPr>
          <p:cNvPr id="5" name="Content Placeholder 4"/>
          <p:cNvPicPr>
            <a:picLocks noGrp="1" noChangeAspect="1"/>
          </p:cNvPicPr>
          <p:nvPr>
            <p:ph idx="1"/>
          </p:nvPr>
        </p:nvPicPr>
        <p:blipFill>
          <a:blip r:embed="rId2"/>
          <a:stretch>
            <a:fillRect/>
          </a:stretch>
        </p:blipFill>
        <p:spPr>
          <a:xfrm>
            <a:off x="5516675" y="4707870"/>
            <a:ext cx="4769809" cy="1435429"/>
          </a:xfrm>
          <a:prstGeom prst="rect">
            <a:avLst/>
          </a:prstGeom>
        </p:spPr>
      </p:pic>
      <p:sp>
        <p:nvSpPr>
          <p:cNvPr id="4" name="Text Placeholder 3"/>
          <p:cNvSpPr>
            <a:spLocks noGrp="1"/>
          </p:cNvSpPr>
          <p:nvPr>
            <p:ph type="body" sz="half" idx="2"/>
          </p:nvPr>
        </p:nvSpPr>
        <p:spPr>
          <a:xfrm>
            <a:off x="457199" y="2880359"/>
            <a:ext cx="3200400" cy="3379124"/>
          </a:xfrm>
        </p:spPr>
        <p:txBody>
          <a:bodyPr/>
          <a:lstStyle/>
          <a:p>
            <a:r>
              <a:rPr lang="en-US" dirty="0"/>
              <a:t>Philippe Bonneau </a:t>
            </a:r>
            <a:r>
              <a:rPr lang="en-US" sz="1800" dirty="0"/>
              <a:t>Philippe.Bonneau@maine.gov</a:t>
            </a:r>
            <a:r>
              <a:rPr lang="en-US" sz="2800" dirty="0"/>
              <a:t/>
            </a:r>
            <a:br>
              <a:rPr lang="en-US" sz="2800" dirty="0"/>
            </a:br>
            <a:r>
              <a:rPr lang="en-US" sz="1800" dirty="0"/>
              <a:t>(207) 287-6743</a:t>
            </a:r>
          </a:p>
        </p:txBody>
      </p:sp>
      <p:pic>
        <p:nvPicPr>
          <p:cNvPr id="6" name="Picture 5"/>
          <p:cNvPicPr>
            <a:picLocks noChangeAspect="1"/>
          </p:cNvPicPr>
          <p:nvPr/>
        </p:nvPicPr>
        <p:blipFill>
          <a:blip r:embed="rId3"/>
          <a:stretch>
            <a:fillRect/>
          </a:stretch>
        </p:blipFill>
        <p:spPr>
          <a:xfrm>
            <a:off x="5516675" y="734096"/>
            <a:ext cx="3571875" cy="3733800"/>
          </a:xfrm>
          <a:prstGeom prst="rect">
            <a:avLst/>
          </a:prstGeom>
        </p:spPr>
      </p:pic>
    </p:spTree>
    <p:extLst>
      <p:ext uri="{BB962C8B-B14F-4D97-AF65-F5344CB8AC3E}">
        <p14:creationId xmlns:p14="http://schemas.microsoft.com/office/powerpoint/2010/main" val="27099713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a:xfrm>
            <a:off x="785612" y="2039814"/>
            <a:ext cx="10818253" cy="3829279"/>
          </a:xfrm>
        </p:spPr>
        <p:txBody>
          <a:bodyPr numCol="2">
            <a:normAutofit fontScale="77500" lnSpcReduction="20000"/>
          </a:bodyPr>
          <a:lstStyle/>
          <a:p>
            <a:pPr marL="0" indent="0">
              <a:buNone/>
            </a:pPr>
            <a:r>
              <a:rPr lang="en-US" sz="3100" dirty="0" smtClean="0"/>
              <a:t>Welcome (</a:t>
            </a:r>
            <a:r>
              <a:rPr lang="en-US" sz="3100" dirty="0"/>
              <a:t>5 minutes)</a:t>
            </a:r>
          </a:p>
          <a:p>
            <a:pPr lvl="1"/>
            <a:r>
              <a:rPr lang="en-US" dirty="0"/>
              <a:t>Opening Comments/ Review</a:t>
            </a:r>
          </a:p>
          <a:p>
            <a:pPr lvl="1"/>
            <a:r>
              <a:rPr lang="en-US" dirty="0"/>
              <a:t>Meeting Goals </a:t>
            </a:r>
          </a:p>
          <a:p>
            <a:pPr marL="0" indent="0">
              <a:buNone/>
            </a:pPr>
            <a:r>
              <a:rPr lang="en-US" sz="3100" dirty="0" smtClean="0"/>
              <a:t>Chapter 243 Changes (25 minutes)</a:t>
            </a:r>
          </a:p>
          <a:p>
            <a:pPr lvl="1"/>
            <a:r>
              <a:rPr lang="en-US" dirty="0" smtClean="0"/>
              <a:t>Clarification of Requirements for Specific Elements</a:t>
            </a:r>
          </a:p>
          <a:p>
            <a:pPr lvl="1"/>
            <a:r>
              <a:rPr lang="en-US" dirty="0" smtClean="0"/>
              <a:t>Payer Q &amp; A</a:t>
            </a:r>
          </a:p>
          <a:p>
            <a:pPr marL="0" lvl="1" indent="0">
              <a:lnSpc>
                <a:spcPct val="100000"/>
              </a:lnSpc>
              <a:spcBef>
                <a:spcPts val="1200"/>
              </a:spcBef>
              <a:spcAft>
                <a:spcPts val="200"/>
              </a:spcAft>
              <a:buSzPct val="100000"/>
              <a:buNone/>
            </a:pPr>
            <a:r>
              <a:rPr lang="en-US" sz="3100" dirty="0" smtClean="0">
                <a:solidFill>
                  <a:schemeClr val="tx1">
                    <a:lumMod val="75000"/>
                    <a:lumOff val="25000"/>
                  </a:schemeClr>
                </a:solidFill>
              </a:rPr>
              <a:t>Validation Updates (5 minutes)</a:t>
            </a:r>
            <a:endParaRPr lang="en-US" sz="3100" dirty="0">
              <a:solidFill>
                <a:schemeClr val="tx1">
                  <a:lumMod val="75000"/>
                  <a:lumOff val="25000"/>
                </a:schemeClr>
              </a:solidFill>
            </a:endParaRPr>
          </a:p>
          <a:p>
            <a:pPr lvl="1">
              <a:buSzPct val="100000"/>
            </a:pPr>
            <a:r>
              <a:rPr lang="en-US" sz="2500" dirty="0"/>
              <a:t>Overview</a:t>
            </a:r>
            <a:endParaRPr lang="en-US" sz="3400" dirty="0">
              <a:solidFill>
                <a:schemeClr val="tx1">
                  <a:lumMod val="75000"/>
                  <a:lumOff val="25000"/>
                </a:schemeClr>
              </a:solidFill>
            </a:endParaRPr>
          </a:p>
          <a:p>
            <a:pPr marL="0" lvl="1" indent="0">
              <a:lnSpc>
                <a:spcPct val="100000"/>
              </a:lnSpc>
              <a:spcBef>
                <a:spcPts val="1200"/>
              </a:spcBef>
              <a:spcAft>
                <a:spcPts val="200"/>
              </a:spcAft>
              <a:buSzPct val="100000"/>
              <a:buNone/>
            </a:pPr>
            <a:endParaRPr lang="en-US" sz="3400" dirty="0" smtClean="0">
              <a:solidFill>
                <a:schemeClr val="tx1">
                  <a:lumMod val="75000"/>
                  <a:lumOff val="25000"/>
                </a:schemeClr>
              </a:solidFill>
            </a:endParaRPr>
          </a:p>
          <a:p>
            <a:pPr marL="0" lvl="1" indent="0">
              <a:lnSpc>
                <a:spcPct val="100000"/>
              </a:lnSpc>
              <a:spcBef>
                <a:spcPts val="1200"/>
              </a:spcBef>
              <a:spcAft>
                <a:spcPts val="200"/>
              </a:spcAft>
              <a:buSzPct val="100000"/>
              <a:buNone/>
            </a:pPr>
            <a:endParaRPr lang="en-US" sz="3400" dirty="0" smtClean="0">
              <a:solidFill>
                <a:schemeClr val="tx1">
                  <a:lumMod val="75000"/>
                  <a:lumOff val="25000"/>
                </a:schemeClr>
              </a:solidFill>
            </a:endParaRPr>
          </a:p>
          <a:p>
            <a:pPr marL="0" lvl="1" indent="0">
              <a:lnSpc>
                <a:spcPct val="100000"/>
              </a:lnSpc>
              <a:spcBef>
                <a:spcPts val="1200"/>
              </a:spcBef>
              <a:spcAft>
                <a:spcPts val="200"/>
              </a:spcAft>
              <a:buSzPct val="100000"/>
              <a:buNone/>
            </a:pPr>
            <a:r>
              <a:rPr lang="en-US" sz="3100" dirty="0" smtClean="0">
                <a:solidFill>
                  <a:schemeClr val="tx1">
                    <a:lumMod val="75000"/>
                    <a:lumOff val="25000"/>
                  </a:schemeClr>
                </a:solidFill>
              </a:rPr>
              <a:t>Implementation Timeline (10 minutes)</a:t>
            </a:r>
            <a:endParaRPr lang="en-US" sz="3100" dirty="0">
              <a:solidFill>
                <a:schemeClr val="tx1">
                  <a:lumMod val="75000"/>
                  <a:lumOff val="25000"/>
                </a:schemeClr>
              </a:solidFill>
            </a:endParaRPr>
          </a:p>
          <a:p>
            <a:pPr lvl="1"/>
            <a:r>
              <a:rPr lang="en-US" dirty="0" smtClean="0"/>
              <a:t>Overview</a:t>
            </a:r>
          </a:p>
          <a:p>
            <a:pPr lvl="1"/>
            <a:r>
              <a:rPr lang="en-US" dirty="0" smtClean="0"/>
              <a:t>Testing</a:t>
            </a:r>
          </a:p>
          <a:p>
            <a:pPr lvl="1"/>
            <a:r>
              <a:rPr lang="en-US" dirty="0" smtClean="0"/>
              <a:t>Payer Q &amp; A</a:t>
            </a:r>
          </a:p>
          <a:p>
            <a:pPr marL="0" lvl="1" indent="0">
              <a:lnSpc>
                <a:spcPct val="100000"/>
              </a:lnSpc>
              <a:spcBef>
                <a:spcPts val="1200"/>
              </a:spcBef>
              <a:spcAft>
                <a:spcPts val="200"/>
              </a:spcAft>
              <a:buSzPct val="100000"/>
              <a:buNone/>
            </a:pPr>
            <a:r>
              <a:rPr lang="en-US" sz="3100" dirty="0" smtClean="0">
                <a:solidFill>
                  <a:schemeClr val="tx1">
                    <a:lumMod val="75000"/>
                    <a:lumOff val="25000"/>
                  </a:schemeClr>
                </a:solidFill>
              </a:rPr>
              <a:t>Other Updates and Reminders (10 minutes)</a:t>
            </a:r>
          </a:p>
          <a:p>
            <a:pPr lvl="1">
              <a:buSzPct val="100000"/>
            </a:pPr>
            <a:r>
              <a:rPr lang="en-US" sz="2500" dirty="0"/>
              <a:t>File Locking </a:t>
            </a:r>
            <a:endParaRPr lang="en-US" sz="2500" dirty="0" smtClean="0"/>
          </a:p>
          <a:p>
            <a:pPr lvl="1">
              <a:buSzPct val="100000"/>
            </a:pPr>
            <a:r>
              <a:rPr lang="en-US" sz="2500" dirty="0"/>
              <a:t>File Naming</a:t>
            </a:r>
          </a:p>
          <a:p>
            <a:pPr lvl="1">
              <a:buSzPct val="100000"/>
            </a:pPr>
            <a:r>
              <a:rPr lang="en-US" dirty="0" smtClean="0"/>
              <a:t>Exemption Date Range</a:t>
            </a:r>
          </a:p>
          <a:p>
            <a:pPr marL="201168" lvl="1" indent="0">
              <a:buSzPct val="100000"/>
              <a:buNone/>
            </a:pPr>
            <a:endParaRPr lang="en-US" sz="1700" dirty="0" smtClean="0">
              <a:solidFill>
                <a:schemeClr val="tx1">
                  <a:lumMod val="75000"/>
                  <a:lumOff val="25000"/>
                </a:schemeClr>
              </a:solidFill>
            </a:endParaRPr>
          </a:p>
          <a:p>
            <a:pPr marL="201168" lvl="1" indent="0">
              <a:buSzPct val="100000"/>
              <a:buNone/>
            </a:pPr>
            <a:r>
              <a:rPr lang="en-US" sz="3100" dirty="0" smtClean="0">
                <a:solidFill>
                  <a:schemeClr val="tx1">
                    <a:lumMod val="75000"/>
                    <a:lumOff val="25000"/>
                  </a:schemeClr>
                </a:solidFill>
              </a:rPr>
              <a:t>Wrap-up (5 minutes)</a:t>
            </a:r>
          </a:p>
          <a:p>
            <a:pPr lvl="1">
              <a:buSzPct val="100000"/>
            </a:pPr>
            <a:r>
              <a:rPr lang="en-US" sz="2500" dirty="0" smtClean="0"/>
              <a:t>Additional </a:t>
            </a:r>
            <a:r>
              <a:rPr lang="en-US" sz="2500" dirty="0"/>
              <a:t>Q &amp; A</a:t>
            </a:r>
          </a:p>
        </p:txBody>
      </p:sp>
      <p:sp>
        <p:nvSpPr>
          <p:cNvPr id="4" name="Slide Number Placeholder 3"/>
          <p:cNvSpPr>
            <a:spLocks noGrp="1"/>
          </p:cNvSpPr>
          <p:nvPr>
            <p:ph type="sldNum" sz="quarter" idx="12"/>
          </p:nvPr>
        </p:nvSpPr>
        <p:spPr/>
        <p:txBody>
          <a:bodyPr/>
          <a:lstStyle/>
          <a:p>
            <a:fld id="{4CE482DC-2269-4F26-9D2A-7E44B1A4CD85}" type="slidenum">
              <a:rPr lang="en-US" smtClean="0"/>
              <a:t>2</a:t>
            </a:fld>
            <a:endParaRPr lang="en-US" dirty="0"/>
          </a:p>
        </p:txBody>
      </p:sp>
    </p:spTree>
    <p:extLst>
      <p:ext uri="{BB962C8B-B14F-4D97-AF65-F5344CB8AC3E}">
        <p14:creationId xmlns:p14="http://schemas.microsoft.com/office/powerpoint/2010/main" val="25426542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Goals</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Review Changes in Chapter 243</a:t>
            </a:r>
          </a:p>
          <a:p>
            <a:pPr marL="514350" indent="-514350">
              <a:buFont typeface="+mj-lt"/>
              <a:buAutoNum type="arabicPeriod"/>
            </a:pPr>
            <a:r>
              <a:rPr lang="en-US" dirty="0" smtClean="0"/>
              <a:t>Review Implementation Timeline</a:t>
            </a:r>
          </a:p>
          <a:p>
            <a:pPr marL="514350" indent="-514350">
              <a:buFont typeface="+mj-lt"/>
              <a:buAutoNum type="arabicPeriod"/>
            </a:pPr>
            <a:r>
              <a:rPr lang="en-US" dirty="0" smtClean="0"/>
              <a:t>Answer Payer Questions About Changes</a:t>
            </a:r>
          </a:p>
          <a:p>
            <a:pPr marL="514350" indent="-514350">
              <a:buFont typeface="+mj-lt"/>
              <a:buAutoNum type="arabicPeriod"/>
            </a:pPr>
            <a:r>
              <a:rPr lang="en-US" dirty="0" smtClean="0"/>
              <a:t>Review Other Updates and Reminders</a:t>
            </a:r>
          </a:p>
        </p:txBody>
      </p:sp>
      <p:sp>
        <p:nvSpPr>
          <p:cNvPr id="4" name="Slide Number Placeholder 3"/>
          <p:cNvSpPr>
            <a:spLocks noGrp="1"/>
          </p:cNvSpPr>
          <p:nvPr>
            <p:ph type="sldNum" sz="quarter" idx="12"/>
          </p:nvPr>
        </p:nvSpPr>
        <p:spPr/>
        <p:txBody>
          <a:bodyPr/>
          <a:lstStyle/>
          <a:p>
            <a:fld id="{4CE482DC-2269-4F26-9D2A-7E44B1A4CD85}" type="slidenum">
              <a:rPr lang="en-US" smtClean="0"/>
              <a:t>3</a:t>
            </a:fld>
            <a:endParaRPr lang="en-US" dirty="0"/>
          </a:p>
        </p:txBody>
      </p:sp>
    </p:spTree>
    <p:extLst>
      <p:ext uri="{BB962C8B-B14F-4D97-AF65-F5344CB8AC3E}">
        <p14:creationId xmlns:p14="http://schemas.microsoft.com/office/powerpoint/2010/main" val="38591874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243 </a:t>
            </a:r>
            <a:r>
              <a:rPr lang="en-US" dirty="0" smtClean="0">
                <a:solidFill>
                  <a:schemeClr val="tx1"/>
                </a:solidFill>
              </a:rPr>
              <a:t>Review</a:t>
            </a:r>
            <a:endParaRPr lang="en-US" dirty="0">
              <a:solidFill>
                <a:schemeClr val="tx1"/>
              </a:solidFill>
            </a:endParaRPr>
          </a:p>
        </p:txBody>
      </p:sp>
      <p:sp>
        <p:nvSpPr>
          <p:cNvPr id="3" name="Content Placeholder 2"/>
          <p:cNvSpPr>
            <a:spLocks noGrp="1"/>
          </p:cNvSpPr>
          <p:nvPr>
            <p:ph idx="1"/>
          </p:nvPr>
        </p:nvSpPr>
        <p:spPr/>
        <p:txBody>
          <a:bodyPr>
            <a:normAutofit lnSpcReduction="10000"/>
          </a:bodyPr>
          <a:lstStyle/>
          <a:p>
            <a:r>
              <a:rPr lang="en-US" dirty="0"/>
              <a:t>Clarification of Requirements for Specific Elements</a:t>
            </a:r>
          </a:p>
          <a:p>
            <a:pPr lvl="1"/>
            <a:r>
              <a:rPr lang="en-US" dirty="0" smtClean="0"/>
              <a:t>Service Facility Location Information</a:t>
            </a:r>
          </a:p>
          <a:p>
            <a:pPr lvl="2"/>
            <a:r>
              <a:rPr lang="en-US" dirty="0" smtClean="0"/>
              <a:t>Definition </a:t>
            </a:r>
            <a:r>
              <a:rPr lang="en-US" dirty="0" smtClean="0"/>
              <a:t>and Clarification</a:t>
            </a:r>
            <a:endParaRPr lang="en-US" dirty="0"/>
          </a:p>
          <a:p>
            <a:pPr lvl="2"/>
            <a:r>
              <a:rPr lang="en-US" dirty="0" smtClean="0"/>
              <a:t>How to Populate These Fields</a:t>
            </a:r>
          </a:p>
          <a:p>
            <a:pPr lvl="1"/>
            <a:r>
              <a:rPr lang="en-US" dirty="0"/>
              <a:t>Continued Use of ICD-9 Fields</a:t>
            </a:r>
          </a:p>
          <a:p>
            <a:pPr lvl="2"/>
            <a:r>
              <a:rPr lang="en-US" sz="2100" dirty="0"/>
              <a:t>MC039-MC053 and MC058</a:t>
            </a:r>
          </a:p>
          <a:p>
            <a:pPr lvl="2"/>
            <a:r>
              <a:rPr lang="en-US" sz="2100" dirty="0"/>
              <a:t>Until implementation of ICD-10</a:t>
            </a:r>
          </a:p>
          <a:p>
            <a:pPr lvl="1"/>
            <a:r>
              <a:rPr lang="en-US" dirty="0" smtClean="0"/>
              <a:t>How to Treat Placeholders for </a:t>
            </a:r>
            <a:r>
              <a:rPr lang="en-US" dirty="0" smtClean="0"/>
              <a:t>Retired (MC033-MC035) and Blank Fields (MC200-MC326)</a:t>
            </a:r>
          </a:p>
          <a:p>
            <a:pPr lvl="2"/>
            <a:r>
              <a:rPr lang="en-US" dirty="0" smtClean="0"/>
              <a:t>Include </a:t>
            </a:r>
            <a:r>
              <a:rPr lang="en-US" dirty="0" smtClean="0"/>
              <a:t>asterisks with no space in between “**” </a:t>
            </a:r>
            <a:endParaRPr lang="en-US" dirty="0" smtClean="0"/>
          </a:p>
          <a:p>
            <a:pPr lvl="2"/>
            <a:r>
              <a:rPr lang="en-US" dirty="0" smtClean="0"/>
              <a:t>Example</a:t>
            </a:r>
            <a:r>
              <a:rPr lang="en-US" dirty="0"/>
              <a:t>: </a:t>
            </a:r>
            <a:r>
              <a:rPr lang="en-US" dirty="0" smtClean="0">
                <a:solidFill>
                  <a:schemeClr val="tx1"/>
                </a:solidFill>
              </a:rPr>
              <a:t>…*MC032data</a:t>
            </a:r>
            <a:r>
              <a:rPr lang="en-US" dirty="0">
                <a:solidFill>
                  <a:schemeClr val="tx1"/>
                </a:solidFill>
              </a:rPr>
              <a:t>****</a:t>
            </a:r>
            <a:r>
              <a:rPr lang="en-US" dirty="0" smtClean="0">
                <a:solidFill>
                  <a:schemeClr val="tx1"/>
                </a:solidFill>
              </a:rPr>
              <a:t>MC036data*…</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4CE482DC-2269-4F26-9D2A-7E44B1A4CD85}" type="slidenum">
              <a:rPr lang="en-US" smtClean="0"/>
              <a:t>4</a:t>
            </a:fld>
            <a:endParaRPr lang="en-US" dirty="0"/>
          </a:p>
        </p:txBody>
      </p:sp>
    </p:spTree>
    <p:extLst>
      <p:ext uri="{BB962C8B-B14F-4D97-AF65-F5344CB8AC3E}">
        <p14:creationId xmlns:p14="http://schemas.microsoft.com/office/powerpoint/2010/main" val="35749670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Validation Updates</a:t>
            </a:r>
            <a:endParaRPr lang="en-US" dirty="0"/>
          </a:p>
        </p:txBody>
      </p:sp>
      <p:sp>
        <p:nvSpPr>
          <p:cNvPr id="3" name="Content Placeholder 2"/>
          <p:cNvSpPr>
            <a:spLocks noGrp="1"/>
          </p:cNvSpPr>
          <p:nvPr>
            <p:ph idx="1"/>
          </p:nvPr>
        </p:nvSpPr>
        <p:spPr/>
        <p:txBody>
          <a:bodyPr>
            <a:normAutofit/>
          </a:bodyPr>
          <a:lstStyle/>
          <a:p>
            <a:r>
              <a:rPr lang="en-US" dirty="0" smtClean="0"/>
              <a:t>No validation changes to Member Eligibility or Dental Claims files</a:t>
            </a:r>
          </a:p>
          <a:p>
            <a:r>
              <a:rPr lang="en-US" dirty="0" smtClean="0"/>
              <a:t>Summary Changes</a:t>
            </a:r>
          </a:p>
          <a:p>
            <a:pPr lvl="1">
              <a:lnSpc>
                <a:spcPct val="100000"/>
              </a:lnSpc>
            </a:pPr>
            <a:r>
              <a:rPr lang="en-US" dirty="0"/>
              <a:t>V</a:t>
            </a:r>
            <a:r>
              <a:rPr lang="en-US" dirty="0" smtClean="0"/>
              <a:t>alidations </a:t>
            </a:r>
            <a:r>
              <a:rPr lang="en-US" dirty="0"/>
              <a:t>have been dropped </a:t>
            </a:r>
            <a:r>
              <a:rPr lang="en-US" dirty="0" smtClean="0"/>
              <a:t>for retired elements</a:t>
            </a:r>
            <a:endParaRPr lang="en-US" dirty="0"/>
          </a:p>
          <a:p>
            <a:pPr lvl="1">
              <a:lnSpc>
                <a:spcPct val="100000"/>
              </a:lnSpc>
            </a:pPr>
            <a:r>
              <a:rPr lang="en-US" dirty="0" smtClean="0"/>
              <a:t>Validations </a:t>
            </a:r>
            <a:r>
              <a:rPr lang="en-US" dirty="0"/>
              <a:t>have been </a:t>
            </a:r>
            <a:r>
              <a:rPr lang="en-US" dirty="0" smtClean="0"/>
              <a:t>added for new elements</a:t>
            </a:r>
            <a:endParaRPr lang="en-US" dirty="0"/>
          </a:p>
          <a:p>
            <a:pPr lvl="1">
              <a:lnSpc>
                <a:spcPct val="100000"/>
              </a:lnSpc>
            </a:pPr>
            <a:r>
              <a:rPr lang="en-US" dirty="0" smtClean="0"/>
              <a:t>No </a:t>
            </a:r>
            <a:r>
              <a:rPr lang="en-US" dirty="0" smtClean="0"/>
              <a:t>validations for ICD10 Fields until Enacted in 2015</a:t>
            </a:r>
            <a:endParaRPr lang="en-US" dirty="0"/>
          </a:p>
        </p:txBody>
      </p:sp>
      <p:sp>
        <p:nvSpPr>
          <p:cNvPr id="4" name="Slide Number Placeholder 3"/>
          <p:cNvSpPr>
            <a:spLocks noGrp="1"/>
          </p:cNvSpPr>
          <p:nvPr>
            <p:ph type="sldNum" sz="quarter" idx="12"/>
          </p:nvPr>
        </p:nvSpPr>
        <p:spPr/>
        <p:txBody>
          <a:bodyPr/>
          <a:lstStyle/>
          <a:p>
            <a:fld id="{4CE482DC-2269-4F26-9D2A-7E44B1A4CD85}" type="slidenum">
              <a:rPr lang="en-US" smtClean="0"/>
              <a:pPr/>
              <a:t>5</a:t>
            </a:fld>
            <a:endParaRPr lang="en-US" dirty="0"/>
          </a:p>
        </p:txBody>
      </p:sp>
    </p:spTree>
    <p:extLst>
      <p:ext uri="{BB962C8B-B14F-4D97-AF65-F5344CB8AC3E}">
        <p14:creationId xmlns:p14="http://schemas.microsoft.com/office/powerpoint/2010/main" val="15706506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Timeline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26842844"/>
              </p:ext>
            </p:extLst>
          </p:nvPr>
        </p:nvGraphicFramePr>
        <p:xfrm>
          <a:off x="1274764" y="2039938"/>
          <a:ext cx="8224590" cy="3947160"/>
        </p:xfrm>
        <a:graphic>
          <a:graphicData uri="http://schemas.openxmlformats.org/drawingml/2006/table">
            <a:tbl>
              <a:tblPr firstRow="1" bandRow="1">
                <a:tableStyleId>{073A0DAA-6AF3-43AB-8588-CEC1D06C72B9}</a:tableStyleId>
              </a:tblPr>
              <a:tblGrid>
                <a:gridCol w="5215060"/>
                <a:gridCol w="1473694"/>
                <a:gridCol w="1535836"/>
              </a:tblGrid>
              <a:tr h="370840">
                <a:tc>
                  <a:txBody>
                    <a:bodyPr/>
                    <a:lstStyle/>
                    <a:p>
                      <a:r>
                        <a:rPr lang="en-US" dirty="0" smtClean="0"/>
                        <a:t>Task</a:t>
                      </a:r>
                      <a:endParaRPr lang="en-US" dirty="0"/>
                    </a:p>
                  </a:txBody>
                  <a:tcPr/>
                </a:tc>
                <a:tc>
                  <a:txBody>
                    <a:bodyPr/>
                    <a:lstStyle/>
                    <a:p>
                      <a:r>
                        <a:rPr lang="en-US" dirty="0" smtClean="0"/>
                        <a:t>Start Date</a:t>
                      </a:r>
                      <a:endParaRPr lang="en-US" dirty="0"/>
                    </a:p>
                  </a:txBody>
                  <a:tcPr/>
                </a:tc>
                <a:tc>
                  <a:txBody>
                    <a:bodyPr/>
                    <a:lstStyle/>
                    <a:p>
                      <a:r>
                        <a:rPr lang="en-US" dirty="0" smtClean="0"/>
                        <a:t>End Date</a:t>
                      </a:r>
                      <a:endParaRPr lang="en-US" dirty="0"/>
                    </a:p>
                  </a:txBody>
                  <a:tcPr/>
                </a:tc>
              </a:tr>
              <a:tr h="370840">
                <a:tc>
                  <a:txBody>
                    <a:bodyPr/>
                    <a:lstStyle/>
                    <a:p>
                      <a:r>
                        <a:rPr lang="en-US" dirty="0" smtClean="0"/>
                        <a:t>Adoption of Rule</a:t>
                      </a:r>
                      <a:endParaRPr lang="en-US" dirty="0"/>
                    </a:p>
                  </a:txBody>
                  <a:tcPr/>
                </a:tc>
                <a:tc>
                  <a:txBody>
                    <a:bodyPr/>
                    <a:lstStyle/>
                    <a:p>
                      <a:r>
                        <a:rPr lang="en-US" dirty="0" smtClean="0"/>
                        <a:t>5/27/2014</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5/27/2014</a:t>
                      </a:r>
                    </a:p>
                  </a:txBody>
                  <a:tcPr/>
                </a:tc>
              </a:tr>
              <a:tr h="370840">
                <a:tc>
                  <a:txBody>
                    <a:bodyPr/>
                    <a:lstStyle/>
                    <a:p>
                      <a:r>
                        <a:rPr lang="en-US" dirty="0" smtClean="0"/>
                        <a:t>Notify Payers</a:t>
                      </a:r>
                      <a:r>
                        <a:rPr lang="en-US" baseline="0" dirty="0" smtClean="0"/>
                        <a:t> of Validation Revisions as a Result of Chapter 243 Changes</a:t>
                      </a:r>
                      <a:endParaRPr lang="en-US" dirty="0"/>
                    </a:p>
                  </a:txBody>
                  <a:tcPr/>
                </a:tc>
                <a:tc>
                  <a:txBody>
                    <a:bodyPr/>
                    <a:lstStyle/>
                    <a:p>
                      <a:r>
                        <a:rPr lang="en-US" dirty="0" smtClean="0"/>
                        <a:t>7/31/2014</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7/31/2014</a:t>
                      </a:r>
                    </a:p>
                    <a:p>
                      <a:endParaRPr lang="en-US" dirty="0"/>
                    </a:p>
                  </a:txBody>
                  <a:tcPr/>
                </a:tc>
              </a:tr>
              <a:tr h="370840">
                <a:tc>
                  <a:txBody>
                    <a:bodyPr/>
                    <a:lstStyle/>
                    <a:p>
                      <a:r>
                        <a:rPr lang="en-US" dirty="0" smtClean="0"/>
                        <a:t>Sample File Layout</a:t>
                      </a:r>
                      <a:r>
                        <a:rPr lang="en-US" baseline="0" dirty="0" smtClean="0"/>
                        <a:t> Disseminated to Payers</a:t>
                      </a:r>
                      <a:endParaRPr lang="en-US" dirty="0"/>
                    </a:p>
                  </a:txBody>
                  <a:tcPr/>
                </a:tc>
                <a:tc>
                  <a:txBody>
                    <a:bodyPr/>
                    <a:lstStyle/>
                    <a:p>
                      <a:r>
                        <a:rPr lang="en-US" dirty="0" smtClean="0"/>
                        <a:t>8/15/2014</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8/15/2014</a:t>
                      </a:r>
                    </a:p>
                  </a:txBody>
                  <a:tcPr/>
                </a:tc>
              </a:tr>
              <a:tr h="370840">
                <a:tc>
                  <a:txBody>
                    <a:bodyPr/>
                    <a:lstStyle/>
                    <a:p>
                      <a:r>
                        <a:rPr lang="en-US" dirty="0" smtClean="0"/>
                        <a:t>Test</a:t>
                      </a:r>
                      <a:r>
                        <a:rPr lang="en-US" baseline="0" dirty="0" smtClean="0"/>
                        <a:t> Portal Open for </a:t>
                      </a:r>
                      <a:r>
                        <a:rPr lang="en-US" dirty="0" smtClean="0"/>
                        <a:t>Payer Testing of New Chapter 243 Format and Validations</a:t>
                      </a:r>
                      <a:r>
                        <a:rPr lang="en-US" baseline="0" dirty="0" smtClean="0"/>
                        <a:t> in Designated Test Environment</a:t>
                      </a:r>
                      <a:endParaRPr lang="en-US" dirty="0"/>
                    </a:p>
                  </a:txBody>
                  <a:tcPr/>
                </a:tc>
                <a:tc>
                  <a:txBody>
                    <a:bodyPr/>
                    <a:lstStyle/>
                    <a:p>
                      <a:r>
                        <a:rPr lang="en-US" dirty="0" smtClean="0"/>
                        <a:t>9/1/2014</a:t>
                      </a:r>
                      <a:endParaRPr lang="en-US" dirty="0"/>
                    </a:p>
                  </a:txBody>
                  <a:tcPr/>
                </a:tc>
                <a:tc>
                  <a:txBody>
                    <a:bodyPr/>
                    <a:lstStyle/>
                    <a:p>
                      <a:r>
                        <a:rPr lang="en-US" dirty="0" smtClean="0"/>
                        <a:t>9/30/2014</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Production Portal Open - New Chapter 243 Format and Validations</a:t>
                      </a:r>
                      <a:endParaRPr lang="en-US" dirty="0"/>
                    </a:p>
                  </a:txBody>
                  <a:tcPr/>
                </a:tc>
                <a:tc>
                  <a:txBody>
                    <a:bodyPr/>
                    <a:lstStyle/>
                    <a:p>
                      <a:r>
                        <a:rPr lang="en-US" dirty="0" smtClean="0"/>
                        <a:t>11/5/2014</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11/5/2014</a:t>
                      </a:r>
                    </a:p>
                    <a:p>
                      <a:endParaRPr lang="en-US" dirty="0"/>
                    </a:p>
                  </a:txBody>
                  <a:tcPr/>
                </a:tc>
              </a:tr>
              <a:tr h="370840">
                <a:tc>
                  <a:txBody>
                    <a:bodyPr/>
                    <a:lstStyle/>
                    <a:p>
                      <a:r>
                        <a:rPr lang="en-US" dirty="0" smtClean="0"/>
                        <a:t>Submissions</a:t>
                      </a:r>
                      <a:r>
                        <a:rPr lang="en-US" baseline="0" dirty="0" smtClean="0"/>
                        <a:t> of New Chapter 243 Format Files (October 2014 data)</a:t>
                      </a:r>
                      <a:endParaRPr lang="en-US" dirty="0"/>
                    </a:p>
                  </a:txBody>
                  <a:tcPr/>
                </a:tc>
                <a:tc>
                  <a:txBody>
                    <a:bodyPr/>
                    <a:lstStyle/>
                    <a:p>
                      <a:r>
                        <a:rPr lang="en-US" dirty="0" smtClean="0"/>
                        <a:t>11/6/2014</a:t>
                      </a:r>
                      <a:endParaRPr lang="en-US" dirty="0"/>
                    </a:p>
                  </a:txBody>
                  <a:tcPr/>
                </a:tc>
                <a:tc>
                  <a:txBody>
                    <a:bodyPr/>
                    <a:lstStyle/>
                    <a:p>
                      <a:r>
                        <a:rPr lang="en-US" dirty="0" smtClean="0"/>
                        <a:t>11/30/2014</a:t>
                      </a:r>
                      <a:endParaRPr lang="en-US" dirty="0"/>
                    </a:p>
                  </a:txBody>
                  <a:tcPr/>
                </a:tc>
              </a:tr>
            </a:tbl>
          </a:graphicData>
        </a:graphic>
      </p:graphicFrame>
      <p:sp>
        <p:nvSpPr>
          <p:cNvPr id="4" name="Slide Number Placeholder 3"/>
          <p:cNvSpPr>
            <a:spLocks noGrp="1"/>
          </p:cNvSpPr>
          <p:nvPr>
            <p:ph type="sldNum" sz="quarter" idx="12"/>
          </p:nvPr>
        </p:nvSpPr>
        <p:spPr/>
        <p:txBody>
          <a:bodyPr/>
          <a:lstStyle/>
          <a:p>
            <a:fld id="{4CE482DC-2269-4F26-9D2A-7E44B1A4CD85}" type="slidenum">
              <a:rPr lang="en-US" smtClean="0"/>
              <a:t>6</a:t>
            </a:fld>
            <a:endParaRPr lang="en-US" dirty="0"/>
          </a:p>
        </p:txBody>
      </p:sp>
    </p:spTree>
    <p:extLst>
      <p:ext uri="{BB962C8B-B14F-4D97-AF65-F5344CB8AC3E}">
        <p14:creationId xmlns:p14="http://schemas.microsoft.com/office/powerpoint/2010/main" val="40965316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Testing the Changes to Chapter 243</a:t>
            </a:r>
            <a:endParaRPr lang="en-US" dirty="0">
              <a:solidFill>
                <a:schemeClr val="tx1"/>
              </a:solidFill>
            </a:endParaRPr>
          </a:p>
        </p:txBody>
      </p:sp>
      <p:sp>
        <p:nvSpPr>
          <p:cNvPr id="3" name="Content Placeholder 2"/>
          <p:cNvSpPr>
            <a:spLocks noGrp="1"/>
          </p:cNvSpPr>
          <p:nvPr>
            <p:ph idx="1"/>
          </p:nvPr>
        </p:nvSpPr>
        <p:spPr/>
        <p:txBody>
          <a:bodyPr>
            <a:normAutofit/>
          </a:bodyPr>
          <a:lstStyle/>
          <a:p>
            <a:r>
              <a:rPr lang="en-US" dirty="0" smtClean="0"/>
              <a:t>We encourage all payers to participate in testing</a:t>
            </a:r>
          </a:p>
          <a:p>
            <a:endParaRPr lang="en-US" dirty="0" smtClean="0"/>
          </a:p>
          <a:p>
            <a:r>
              <a:rPr lang="en-US" dirty="0" smtClean="0"/>
              <a:t>Submit any period of data in the new format</a:t>
            </a:r>
          </a:p>
          <a:p>
            <a:endParaRPr lang="en-US" dirty="0" smtClean="0"/>
          </a:p>
          <a:p>
            <a:r>
              <a:rPr lang="en-US" dirty="0" smtClean="0">
                <a:solidFill>
                  <a:schemeClr val="tx1"/>
                </a:solidFill>
              </a:rPr>
              <a:t>Claims data </a:t>
            </a:r>
            <a:r>
              <a:rPr lang="en-US" dirty="0" smtClean="0"/>
              <a:t>submitted to the test environment will NOT be moved to the data warehouse</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4CE482DC-2269-4F26-9D2A-7E44B1A4CD85}" type="slidenum">
              <a:rPr lang="en-US" smtClean="0"/>
              <a:pPr/>
              <a:t>7</a:t>
            </a:fld>
            <a:endParaRPr lang="en-US" dirty="0"/>
          </a:p>
        </p:txBody>
      </p:sp>
    </p:spTree>
    <p:extLst>
      <p:ext uri="{BB962C8B-B14F-4D97-AF65-F5344CB8AC3E}">
        <p14:creationId xmlns:p14="http://schemas.microsoft.com/office/powerpoint/2010/main" val="28363895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Payer Q&amp;A</a:t>
            </a:r>
            <a:endParaRPr lang="en-US" dirty="0"/>
          </a:p>
        </p:txBody>
      </p:sp>
      <p:sp>
        <p:nvSpPr>
          <p:cNvPr id="3" name="Content Placeholder 2"/>
          <p:cNvSpPr>
            <a:spLocks noGrp="1"/>
          </p:cNvSpPr>
          <p:nvPr>
            <p:ph idx="1"/>
          </p:nvPr>
        </p:nvSpPr>
        <p:spPr/>
        <p:txBody>
          <a:bodyPr>
            <a:normAutofit fontScale="92500"/>
          </a:bodyPr>
          <a:lstStyle/>
          <a:p>
            <a:r>
              <a:rPr lang="en-US" dirty="0" smtClean="0">
                <a:solidFill>
                  <a:schemeClr val="tx1"/>
                </a:solidFill>
              </a:rPr>
              <a:t>Question:  Do we have an updated FAQ on the portal? Any other updated resource documents that we can refer to? </a:t>
            </a:r>
            <a:endParaRPr lang="en-US" dirty="0" smtClean="0">
              <a:solidFill>
                <a:schemeClr val="tx1"/>
              </a:solidFill>
            </a:endParaRPr>
          </a:p>
          <a:p>
            <a:r>
              <a:rPr lang="en-US" sz="2600" dirty="0">
                <a:solidFill>
                  <a:schemeClr val="accent3">
                    <a:lumMod val="75000"/>
                  </a:schemeClr>
                </a:solidFill>
              </a:rPr>
              <a:t>Answer: </a:t>
            </a:r>
            <a:r>
              <a:rPr lang="en-US" sz="2600" dirty="0">
                <a:solidFill>
                  <a:schemeClr val="accent3">
                    <a:lumMod val="75000"/>
                  </a:schemeClr>
                </a:solidFill>
              </a:rPr>
              <a:t>HSRI has maintained the FAQ in Portal. It should be updated with the latest questions and answers. Information about the changes to Chapter 243 can be found on the MHDO website.</a:t>
            </a:r>
          </a:p>
          <a:p>
            <a:r>
              <a:rPr lang="en-US" dirty="0" smtClean="0">
                <a:solidFill>
                  <a:schemeClr val="tx1"/>
                </a:solidFill>
              </a:rPr>
              <a:t>Question: Is there a sample file layout available </a:t>
            </a:r>
            <a:r>
              <a:rPr lang="en-US" dirty="0" smtClean="0">
                <a:solidFill>
                  <a:schemeClr val="tx1"/>
                </a:solidFill>
              </a:rPr>
              <a:t>on the portal? </a:t>
            </a:r>
            <a:endParaRPr lang="en-US" dirty="0" smtClean="0">
              <a:solidFill>
                <a:schemeClr val="tx1"/>
              </a:solidFill>
            </a:endParaRPr>
          </a:p>
          <a:p>
            <a:r>
              <a:rPr lang="en-US" sz="2600" dirty="0">
                <a:solidFill>
                  <a:schemeClr val="accent3">
                    <a:lumMod val="75000"/>
                  </a:schemeClr>
                </a:solidFill>
              </a:rPr>
              <a:t>Answer</a:t>
            </a:r>
            <a:r>
              <a:rPr lang="en-US" sz="2600" dirty="0">
                <a:solidFill>
                  <a:schemeClr val="accent3">
                    <a:lumMod val="75000"/>
                  </a:schemeClr>
                </a:solidFill>
              </a:rPr>
              <a:t>: </a:t>
            </a:r>
            <a:r>
              <a:rPr lang="en-US" sz="2600" dirty="0">
                <a:solidFill>
                  <a:schemeClr val="accent3">
                    <a:lumMod val="75000"/>
                  </a:schemeClr>
                </a:solidFill>
              </a:rPr>
              <a:t>A sample file layout for the revised Chapter 243 requirements will be distributed on 8/15/2014 and posted in the Resource section of the Portal</a:t>
            </a:r>
          </a:p>
          <a:p>
            <a:endParaRPr lang="en-US" dirty="0">
              <a:solidFill>
                <a:srgbClr val="00B050"/>
              </a:solidFill>
            </a:endParaRPr>
          </a:p>
        </p:txBody>
      </p:sp>
      <p:sp>
        <p:nvSpPr>
          <p:cNvPr id="4" name="Slide Number Placeholder 3"/>
          <p:cNvSpPr>
            <a:spLocks noGrp="1"/>
          </p:cNvSpPr>
          <p:nvPr>
            <p:ph type="sldNum" sz="quarter" idx="12"/>
          </p:nvPr>
        </p:nvSpPr>
        <p:spPr/>
        <p:txBody>
          <a:bodyPr/>
          <a:lstStyle/>
          <a:p>
            <a:fld id="{4CE482DC-2269-4F26-9D2A-7E44B1A4CD85}" type="slidenum">
              <a:rPr lang="en-US" smtClean="0"/>
              <a:pPr/>
              <a:t>8</a:t>
            </a:fld>
            <a:endParaRPr lang="en-US" dirty="0"/>
          </a:p>
        </p:txBody>
      </p:sp>
    </p:spTree>
    <p:extLst>
      <p:ext uri="{BB962C8B-B14F-4D97-AF65-F5344CB8AC3E}">
        <p14:creationId xmlns:p14="http://schemas.microsoft.com/office/powerpoint/2010/main" val="4875149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Updates and Reminders</a:t>
            </a:r>
            <a:endParaRPr lang="en-US" dirty="0"/>
          </a:p>
        </p:txBody>
      </p:sp>
      <p:sp>
        <p:nvSpPr>
          <p:cNvPr id="3" name="Content Placeholder 2"/>
          <p:cNvSpPr>
            <a:spLocks noGrp="1"/>
          </p:cNvSpPr>
          <p:nvPr>
            <p:ph idx="1"/>
          </p:nvPr>
        </p:nvSpPr>
        <p:spPr/>
        <p:txBody>
          <a:bodyPr>
            <a:normAutofit fontScale="62500" lnSpcReduction="20000"/>
          </a:bodyPr>
          <a:lstStyle/>
          <a:p>
            <a:r>
              <a:rPr lang="en-US" b="1" dirty="0" smtClean="0"/>
              <a:t>Locked Submission Period</a:t>
            </a:r>
          </a:p>
          <a:p>
            <a:r>
              <a:rPr lang="en-US" sz="2900" dirty="0" smtClean="0"/>
              <a:t>Current Process</a:t>
            </a:r>
          </a:p>
          <a:p>
            <a:pPr lvl="1"/>
            <a:r>
              <a:rPr lang="en-US" sz="2900" dirty="0" smtClean="0"/>
              <a:t>Submission periods are locked for data already released to end users (data are released every quarter).</a:t>
            </a:r>
          </a:p>
          <a:p>
            <a:pPr lvl="1"/>
            <a:r>
              <a:rPr lang="en-US" sz="2900" dirty="0" smtClean="0"/>
              <a:t>When submitters try to submit data for a locked period, a validation is triggered. Currently to resolve this issue, it is </a:t>
            </a:r>
            <a:r>
              <a:rPr lang="en-US" sz="2900" dirty="0"/>
              <a:t>a manual </a:t>
            </a:r>
            <a:r>
              <a:rPr lang="en-US" sz="2900" dirty="0" smtClean="0"/>
              <a:t>process.</a:t>
            </a:r>
          </a:p>
          <a:p>
            <a:pPr marL="91440" lvl="1" indent="-91440">
              <a:spcBef>
                <a:spcPts val="1200"/>
              </a:spcBef>
              <a:spcAft>
                <a:spcPts val="200"/>
              </a:spcAft>
              <a:buSzPct val="100000"/>
              <a:buFont typeface="Calibri" panose="020F0502020204030204" pitchFamily="34" charset="0"/>
              <a:buChar char=" "/>
            </a:pPr>
            <a:r>
              <a:rPr lang="en-US" sz="2900" dirty="0">
                <a:solidFill>
                  <a:schemeClr val="tx1">
                    <a:lumMod val="75000"/>
                    <a:lumOff val="25000"/>
                  </a:schemeClr>
                </a:solidFill>
              </a:rPr>
              <a:t>New Process</a:t>
            </a:r>
          </a:p>
          <a:p>
            <a:pPr lvl="1"/>
            <a:r>
              <a:rPr lang="en-US" sz="2900" dirty="0" smtClean="0"/>
              <a:t>Starting 8/7/2014 the system will collect information about why missing, supplemental or replacement data for a locked period is being submitted.</a:t>
            </a:r>
          </a:p>
          <a:p>
            <a:pPr lvl="1"/>
            <a:r>
              <a:rPr lang="en-US" sz="2900" dirty="0"/>
              <a:t>The system will determine if your file is a an initial submission, replacement submission, or supplemental submission based on the file naming.</a:t>
            </a:r>
          </a:p>
          <a:p>
            <a:pPr lvl="1"/>
            <a:r>
              <a:rPr lang="en-US" sz="2900" dirty="0" smtClean="0"/>
              <a:t>If the data are less than a year old, the validation issue will be cleared as soon as the information is provided by the user.</a:t>
            </a:r>
          </a:p>
          <a:p>
            <a:pPr lvl="1"/>
            <a:r>
              <a:rPr lang="en-US" sz="2900" dirty="0" smtClean="0"/>
              <a:t>Submissions </a:t>
            </a:r>
            <a:r>
              <a:rPr lang="en-US" sz="2900" dirty="0"/>
              <a:t>of data older than one year </a:t>
            </a:r>
            <a:r>
              <a:rPr lang="en-US" sz="2900" dirty="0" smtClean="0"/>
              <a:t>will require approval </a:t>
            </a:r>
            <a:r>
              <a:rPr lang="en-US" sz="2900" dirty="0"/>
              <a:t>from </a:t>
            </a:r>
            <a:r>
              <a:rPr lang="en-US" sz="2900" dirty="0" smtClean="0"/>
              <a:t>MHDO before the issue will be cleared</a:t>
            </a:r>
            <a:r>
              <a:rPr lang="en-US" dirty="0" smtClean="0"/>
              <a:t>.</a:t>
            </a:r>
            <a:endParaRPr lang="en-US" dirty="0"/>
          </a:p>
        </p:txBody>
      </p:sp>
      <p:sp>
        <p:nvSpPr>
          <p:cNvPr id="4" name="Slide Number Placeholder 3"/>
          <p:cNvSpPr>
            <a:spLocks noGrp="1"/>
          </p:cNvSpPr>
          <p:nvPr>
            <p:ph type="sldNum" sz="quarter" idx="12"/>
          </p:nvPr>
        </p:nvSpPr>
        <p:spPr/>
        <p:txBody>
          <a:bodyPr/>
          <a:lstStyle/>
          <a:p>
            <a:fld id="{4CE482DC-2269-4F26-9D2A-7E44B1A4CD85}" type="slidenum">
              <a:rPr lang="en-US" smtClean="0"/>
              <a:pPr/>
              <a:t>9</a:t>
            </a:fld>
            <a:endParaRPr lang="en-US" dirty="0"/>
          </a:p>
        </p:txBody>
      </p:sp>
    </p:spTree>
    <p:extLst>
      <p:ext uri="{BB962C8B-B14F-4D97-AF65-F5344CB8AC3E}">
        <p14:creationId xmlns:p14="http://schemas.microsoft.com/office/powerpoint/2010/main" val="569540744"/>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384</TotalTime>
  <Words>1030</Words>
  <Application>Microsoft Office PowerPoint</Application>
  <PresentationFormat>Widescreen</PresentationFormat>
  <Paragraphs>130</Paragraphs>
  <Slides>14</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Calibri</vt:lpstr>
      <vt:lpstr>Calibri Light</vt:lpstr>
      <vt:lpstr>Retrospect</vt:lpstr>
      <vt:lpstr>Payer User Group</vt:lpstr>
      <vt:lpstr>Agenda</vt:lpstr>
      <vt:lpstr>Meeting Goals</vt:lpstr>
      <vt:lpstr>Chapter 243 Review</vt:lpstr>
      <vt:lpstr>Validation Updates</vt:lpstr>
      <vt:lpstr>Implementation Timeline</vt:lpstr>
      <vt:lpstr>Testing the Changes to Chapter 243</vt:lpstr>
      <vt:lpstr>Payer Q&amp;A</vt:lpstr>
      <vt:lpstr>Other Updates and Reminders</vt:lpstr>
      <vt:lpstr>File Naming</vt:lpstr>
      <vt:lpstr>File Naming Examples</vt:lpstr>
      <vt:lpstr>Exemption Request - Date Range</vt:lpstr>
      <vt:lpstr>Exemption Request - Date Range</vt:lpstr>
      <vt:lpstr>Questions?   mhdo.maine.gov or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Jessica Maloney</dc:creator>
  <cp:lastModifiedBy>Leanne Candura</cp:lastModifiedBy>
  <cp:revision>42</cp:revision>
  <dcterms:created xsi:type="dcterms:W3CDTF">2014-01-30T19:11:03Z</dcterms:created>
  <dcterms:modified xsi:type="dcterms:W3CDTF">2014-07-25T20:57:33Z</dcterms:modified>
</cp:coreProperties>
</file>